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257" r:id="rId3"/>
    <p:sldId id="422" r:id="rId4"/>
    <p:sldId id="428" r:id="rId5"/>
    <p:sldId id="425" r:id="rId6"/>
    <p:sldId id="433" r:id="rId7"/>
    <p:sldId id="429" r:id="rId8"/>
    <p:sldId id="325" r:id="rId9"/>
    <p:sldId id="369" r:id="rId10"/>
    <p:sldId id="37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542"/>
    <a:srgbClr val="96FAAD"/>
    <a:srgbClr val="00FFCC"/>
    <a:srgbClr val="66FF99"/>
    <a:srgbClr val="0099CC"/>
    <a:srgbClr val="D60093"/>
    <a:srgbClr val="33CCCC"/>
    <a:srgbClr val="66CCFF"/>
    <a:srgbClr val="99CC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390" autoAdjust="0"/>
    <p:restoredTop sz="94545"/>
  </p:normalViewPr>
  <p:slideViewPr>
    <p:cSldViewPr snapToGrid="0">
      <p:cViewPr varScale="1">
        <p:scale>
          <a:sx n="79" d="100"/>
          <a:sy n="79" d="100"/>
        </p:scale>
        <p:origin x="1296"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25/9/2025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3</a:t>
            </a:fld>
            <a:endParaRPr lang="en-AU"/>
          </a:p>
        </p:txBody>
      </p:sp>
    </p:spTree>
    <p:extLst>
      <p:ext uri="{BB962C8B-B14F-4D97-AF65-F5344CB8AC3E}">
        <p14:creationId xmlns:p14="http://schemas.microsoft.com/office/powerpoint/2010/main" val="2391630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4</a:t>
            </a:fld>
            <a:endParaRPr lang="en-AU"/>
          </a:p>
        </p:txBody>
      </p:sp>
    </p:spTree>
    <p:extLst>
      <p:ext uri="{BB962C8B-B14F-4D97-AF65-F5344CB8AC3E}">
        <p14:creationId xmlns:p14="http://schemas.microsoft.com/office/powerpoint/2010/main" val="25221034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5</a:t>
            </a:fld>
            <a:endParaRPr lang="en-AU"/>
          </a:p>
        </p:txBody>
      </p:sp>
    </p:spTree>
    <p:extLst>
      <p:ext uri="{BB962C8B-B14F-4D97-AF65-F5344CB8AC3E}">
        <p14:creationId xmlns:p14="http://schemas.microsoft.com/office/powerpoint/2010/main" val="4085305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6</a:t>
            </a:fld>
            <a:endParaRPr lang="en-AU"/>
          </a:p>
        </p:txBody>
      </p:sp>
    </p:spTree>
    <p:extLst>
      <p:ext uri="{BB962C8B-B14F-4D97-AF65-F5344CB8AC3E}">
        <p14:creationId xmlns:p14="http://schemas.microsoft.com/office/powerpoint/2010/main" val="3438452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Class discussion. </a:t>
            </a:r>
          </a:p>
        </p:txBody>
      </p:sp>
      <p:sp>
        <p:nvSpPr>
          <p:cNvPr id="4" name="Slide Number Placeholder 3"/>
          <p:cNvSpPr>
            <a:spLocks noGrp="1"/>
          </p:cNvSpPr>
          <p:nvPr>
            <p:ph type="sldNum" sz="quarter" idx="5"/>
          </p:nvPr>
        </p:nvSpPr>
        <p:spPr/>
        <p:txBody>
          <a:bodyPr/>
          <a:lstStyle/>
          <a:p>
            <a:fld id="{8212C924-96FC-4ACD-8C11-6FB7C3AFF653}" type="slidenum">
              <a:rPr lang="en-AU" smtClean="0"/>
              <a:t>7</a:t>
            </a:fld>
            <a:endParaRPr lang="en-AU"/>
          </a:p>
        </p:txBody>
      </p:sp>
    </p:spTree>
    <p:extLst>
      <p:ext uri="{BB962C8B-B14F-4D97-AF65-F5344CB8AC3E}">
        <p14:creationId xmlns:p14="http://schemas.microsoft.com/office/powerpoint/2010/main" val="16580714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07C619A-63DB-AA43-AB24-59A7C5CFAC02}"/>
              </a:ext>
            </a:extLst>
          </p:cNvPr>
          <p:cNvSpPr txBox="1"/>
          <p:nvPr userDrawn="1"/>
        </p:nvSpPr>
        <p:spPr>
          <a:xfrm>
            <a:off x="9297699" y="6444952"/>
            <a:ext cx="269377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©BeeHealthyStories2015</a:t>
            </a:r>
          </a:p>
          <a:p>
            <a:endParaRPr lang="en-US" dirty="0"/>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9" name="Rectangle 8">
            <a:extLst>
              <a:ext uri="{FF2B5EF4-FFF2-40B4-BE49-F238E27FC236}">
                <a16:creationId xmlns:a16="http://schemas.microsoft.com/office/drawing/2014/main" id="{B03301B2-F991-CC44-A9AB-61F49617D3C3}"/>
              </a:ext>
            </a:extLst>
          </p:cNvPr>
          <p:cNvSpPr/>
          <p:nvPr userDrawn="1"/>
        </p:nvSpPr>
        <p:spPr>
          <a:xfrm>
            <a:off x="9163881"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25/9/2025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25/9/2025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25/9/2025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userDrawn="1"/>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25/9/2025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2" name="Rectangle 1">
            <a:extLst>
              <a:ext uri="{FF2B5EF4-FFF2-40B4-BE49-F238E27FC236}">
                <a16:creationId xmlns:a16="http://schemas.microsoft.com/office/drawing/2014/main" id="{82EE5982-E333-7445-A45E-00D205EC967B}"/>
              </a:ext>
            </a:extLst>
          </p:cNvPr>
          <p:cNvSpPr/>
          <p:nvPr userDrawn="1"/>
        </p:nvSpPr>
        <p:spPr>
          <a:xfrm>
            <a:off x="916388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cstate="email">
              <a:extLst>
                <a:ext uri="{28A0092B-C50C-407E-A947-70E740481C1C}">
                  <a14:useLocalDpi xmlns:a14="http://schemas.microsoft.com/office/drawing/2010/main"/>
                </a:ext>
              </a:extLst>
            </a:blip>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25/9/2025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514704" y="6459785"/>
            <a:ext cx="1697780"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25/9/2025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2C734D02-961E-F145-A205-2C08A0EE2BD5}"/>
              </a:ext>
            </a:extLst>
          </p:cNvPr>
          <p:cNvSpPr/>
          <p:nvPr userDrawn="1"/>
        </p:nvSpPr>
        <p:spPr>
          <a:xfrm>
            <a:off x="9275092" y="6444734"/>
            <a:ext cx="2563394" cy="369332"/>
          </a:xfrm>
          <a:prstGeom prst="rect">
            <a:avLst/>
          </a:prstGeom>
        </p:spPr>
        <p:txBody>
          <a:bodyPr wrap="none">
            <a:spAutoFit/>
          </a:bodyPr>
          <a:lstStyle/>
          <a:p>
            <a:r>
              <a:rPr lang="en-AU" dirty="0"/>
              <a:t>©BeeHealthyStories2015</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RD-qNPr3tDQ"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tiff"/></Relationships>
</file>

<file path=ppt/slides/_rels/slide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7.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423333" y="856357"/>
            <a:ext cx="11345334" cy="5386090"/>
          </a:xfrm>
          <a:prstGeom prst="rect">
            <a:avLst/>
          </a:prstGeom>
          <a:ln w="25400">
            <a:solidFill>
              <a:schemeClr val="accent5"/>
            </a:solidFill>
          </a:ln>
        </p:spPr>
        <p:txBody>
          <a:bodyPr wrap="square">
            <a:spAutoFit/>
          </a:bodyPr>
          <a:lstStyle/>
          <a:p>
            <a:r>
              <a:rPr lang="en-AU" sz="3200" b="1" dirty="0"/>
              <a:t>KS1 Learning opportunities in Relationships</a:t>
            </a:r>
          </a:p>
          <a:p>
            <a:r>
              <a:rPr lang="en-AU" sz="2400" b="1" dirty="0"/>
              <a:t>Safe Relationships</a:t>
            </a:r>
          </a:p>
          <a:p>
            <a:r>
              <a:rPr lang="en-AU" sz="2000" i="1" dirty="0"/>
              <a:t>Pupils learn…</a:t>
            </a:r>
          </a:p>
          <a:p>
            <a:r>
              <a:rPr lang="en-AU" sz="2000" b="1" dirty="0"/>
              <a:t>R14. </a:t>
            </a:r>
            <a:r>
              <a:rPr lang="en-AU" sz="2000" dirty="0"/>
              <a:t>that sometimes people may behave differently online, including by pretending to be someone they are not.</a:t>
            </a:r>
          </a:p>
          <a:p>
            <a:endParaRPr lang="en-AU" sz="2000" dirty="0"/>
          </a:p>
          <a:p>
            <a:r>
              <a:rPr lang="en-AU" sz="2400" b="1" dirty="0"/>
              <a:t>Keeping Safe</a:t>
            </a:r>
          </a:p>
          <a:p>
            <a:r>
              <a:rPr lang="en-AU" sz="2000" b="1" dirty="0"/>
              <a:t>H34. </a:t>
            </a:r>
            <a:r>
              <a:rPr lang="en-AU" sz="2000" dirty="0"/>
              <a:t>basic rules to keep safe online, including what is meant by personal information and what should be kept private; the importance of telling a trusted adult if they come across something that scares them</a:t>
            </a:r>
          </a:p>
          <a:p>
            <a:endParaRPr lang="en-AU" sz="2000" dirty="0"/>
          </a:p>
          <a:p>
            <a:r>
              <a:rPr lang="en-AU" sz="2400" b="1" dirty="0"/>
              <a:t>Media Literacy and Digital Resilience</a:t>
            </a:r>
          </a:p>
          <a:p>
            <a:r>
              <a:rPr lang="en-AU" sz="2000" i="1" dirty="0"/>
              <a:t>Pupils learn…</a:t>
            </a:r>
            <a:endParaRPr lang="en-AU" sz="2000" b="1" dirty="0"/>
          </a:p>
          <a:p>
            <a:r>
              <a:rPr lang="en-AU" sz="2000" b="1" dirty="0"/>
              <a:t>L7. </a:t>
            </a:r>
            <a:r>
              <a:rPr lang="en-AU" sz="2000" dirty="0"/>
              <a:t>about how the internet and digital devices can be used safely to find things out and to communicate with others </a:t>
            </a:r>
          </a:p>
          <a:p>
            <a:r>
              <a:rPr lang="en-AU" sz="2000" b="1" dirty="0"/>
              <a:t>L8. </a:t>
            </a:r>
            <a:r>
              <a:rPr lang="en-AU" sz="2000" dirty="0"/>
              <a:t>about the role of the internet in everyday life </a:t>
            </a:r>
          </a:p>
          <a:p>
            <a:r>
              <a:rPr lang="en-AU" sz="2000" b="1" dirty="0"/>
              <a:t>L9. </a:t>
            </a:r>
            <a:r>
              <a:rPr lang="en-AU" sz="2000" dirty="0"/>
              <a:t>that not all information seen online is true </a:t>
            </a:r>
            <a:endParaRPr lang="en-AU" sz="2000" b="1" dirty="0"/>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0244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3</a:t>
            </a:r>
          </a:p>
        </p:txBody>
      </p:sp>
      <p:sp>
        <p:nvSpPr>
          <p:cNvPr id="5" name="TextBox 4"/>
          <p:cNvSpPr txBox="1"/>
          <p:nvPr/>
        </p:nvSpPr>
        <p:spPr>
          <a:xfrm>
            <a:off x="1097281" y="2246702"/>
            <a:ext cx="8373290" cy="3108543"/>
          </a:xfrm>
          <a:prstGeom prst="rect">
            <a:avLst/>
          </a:prstGeom>
          <a:noFill/>
        </p:spPr>
        <p:txBody>
          <a:bodyPr wrap="square" rtlCol="0">
            <a:spAutoFit/>
          </a:bodyPr>
          <a:lstStyle/>
          <a:p>
            <a:r>
              <a:rPr lang="en-AU" sz="2800" b="1" u="sng" dirty="0"/>
              <a:t>Learning Objective</a:t>
            </a:r>
            <a:r>
              <a:rPr lang="en-AU" sz="2800" b="1" dirty="0"/>
              <a:t>: </a:t>
            </a:r>
            <a:r>
              <a:rPr lang="en-AU" sz="2800" b="1" i="1" dirty="0"/>
              <a:t>To understand not everything on the internet can be trusted</a:t>
            </a:r>
          </a:p>
          <a:p>
            <a:endParaRPr lang="en-AU" sz="2800" b="1" i="1" dirty="0"/>
          </a:p>
          <a:p>
            <a:pPr marL="457200" indent="-457200">
              <a:buFont typeface="Arial" panose="020B0604020202020204" pitchFamily="34" charset="0"/>
              <a:buChar char="•"/>
            </a:pPr>
            <a:r>
              <a:rPr lang="en-AU" sz="2800" dirty="0"/>
              <a:t>I am aware I shouldn’t click on random pop ups or links</a:t>
            </a:r>
          </a:p>
          <a:p>
            <a:pPr marL="457200" indent="-457200">
              <a:buFont typeface="Arial" panose="020B0604020202020204" pitchFamily="34" charset="0"/>
              <a:buChar char="•"/>
            </a:pPr>
            <a:r>
              <a:rPr lang="en-AU" sz="2800" dirty="0"/>
              <a:t>I am aware that I shouldn’t download unknown files</a:t>
            </a:r>
          </a:p>
          <a:p>
            <a:pPr marL="457200" indent="-457200">
              <a:buFont typeface="Arial" panose="020B0604020202020204" pitchFamily="34" charset="0"/>
              <a:buChar char="•"/>
            </a:pPr>
            <a:r>
              <a:rPr lang="en-AU" sz="2800" dirty="0"/>
              <a:t>I am aware that not all the information online is true</a:t>
            </a:r>
          </a:p>
        </p:txBody>
      </p:sp>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664E2DE-D38D-F14D-9796-0A72AE059DB8}"/>
              </a:ext>
            </a:extLst>
          </p:cNvPr>
          <p:cNvSpPr txBox="1"/>
          <p:nvPr/>
        </p:nvSpPr>
        <p:spPr>
          <a:xfrm>
            <a:off x="584378" y="103239"/>
            <a:ext cx="5420840" cy="769441"/>
          </a:xfrm>
          <a:prstGeom prst="rect">
            <a:avLst/>
          </a:prstGeom>
          <a:noFill/>
          <a:ln w="19050">
            <a:noFill/>
          </a:ln>
        </p:spPr>
        <p:txBody>
          <a:bodyPr wrap="square" rtlCol="0">
            <a:spAutoFit/>
          </a:body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Using the internet?</a:t>
            </a:r>
          </a:p>
        </p:txBody>
      </p:sp>
      <p:sp>
        <p:nvSpPr>
          <p:cNvPr id="8" name="TextBox 7">
            <a:extLst>
              <a:ext uri="{FF2B5EF4-FFF2-40B4-BE49-F238E27FC236}">
                <a16:creationId xmlns:a16="http://schemas.microsoft.com/office/drawing/2014/main" id="{105B2A0F-CF66-8C4A-A77E-7E13A9836B8B}"/>
              </a:ext>
            </a:extLst>
          </p:cNvPr>
          <p:cNvSpPr txBox="1"/>
          <p:nvPr/>
        </p:nvSpPr>
        <p:spPr>
          <a:xfrm>
            <a:off x="188796" y="1085122"/>
            <a:ext cx="7143989" cy="5262979"/>
          </a:xfrm>
          <a:prstGeom prst="rect">
            <a:avLst/>
          </a:prstGeom>
          <a:noFill/>
          <a:ln w="19050">
            <a:noFill/>
          </a:ln>
        </p:spPr>
        <p:txBody>
          <a:bodyPr wrap="square" rtlCol="0">
            <a:spAutoFit/>
          </a:bodyPr>
          <a:lstStyle/>
          <a:p>
            <a:r>
              <a:rPr lang="en-AU" sz="2400" dirty="0"/>
              <a:t>Even though the internet is a wonderful place full of very interesting information for us to find, unfortunately we cannot always trust what we read and see. </a:t>
            </a:r>
          </a:p>
          <a:p>
            <a:endParaRPr lang="en-AU" sz="2400" dirty="0"/>
          </a:p>
          <a:p>
            <a:r>
              <a:rPr lang="en-AU" sz="2400" dirty="0"/>
              <a:t>Sometimes we may get what’s called pop ups that might be trying to advertise something or give you something away for free. </a:t>
            </a:r>
          </a:p>
          <a:p>
            <a:endParaRPr lang="en-AU" sz="2400" dirty="0"/>
          </a:p>
          <a:p>
            <a:r>
              <a:rPr lang="en-AU" sz="2400" dirty="0"/>
              <a:t>You very rarely get anything for free online so it is likely a trick and if you click on the pop up it might put a virus on your computer and that stops your computer working properly. </a:t>
            </a:r>
          </a:p>
          <a:p>
            <a:endParaRPr lang="en-AU" sz="2400" dirty="0"/>
          </a:p>
          <a:p>
            <a:r>
              <a:rPr lang="en-AU" sz="2400" dirty="0"/>
              <a:t>Check out this </a:t>
            </a:r>
            <a:r>
              <a:rPr lang="en-AU" sz="2400" dirty="0">
                <a:hlinkClick r:id="rId3"/>
              </a:rPr>
              <a:t>short video </a:t>
            </a:r>
            <a:r>
              <a:rPr lang="en-AU" sz="2400" dirty="0"/>
              <a:t>about being careful online. </a:t>
            </a:r>
          </a:p>
        </p:txBody>
      </p:sp>
      <p:pic>
        <p:nvPicPr>
          <p:cNvPr id="3" name="Picture 2">
            <a:extLst>
              <a:ext uri="{FF2B5EF4-FFF2-40B4-BE49-F238E27FC236}">
                <a16:creationId xmlns:a16="http://schemas.microsoft.com/office/drawing/2014/main" id="{4BF0183B-6094-344B-AB53-07E92A5D9D2E}"/>
              </a:ext>
            </a:extLst>
          </p:cNvPr>
          <p:cNvPicPr>
            <a:picLocks noChangeAspect="1"/>
          </p:cNvPicPr>
          <p:nvPr/>
        </p:nvPicPr>
        <p:blipFill rotWithShape="1">
          <a:blip r:embed="rId4"/>
          <a:srcRect l="7548" t="3623" r="64555" b="58941"/>
          <a:stretch/>
        </p:blipFill>
        <p:spPr>
          <a:xfrm>
            <a:off x="8106508" y="259359"/>
            <a:ext cx="2391508" cy="2567354"/>
          </a:xfrm>
          <a:prstGeom prst="rect">
            <a:avLst/>
          </a:prstGeom>
        </p:spPr>
      </p:pic>
      <p:pic>
        <p:nvPicPr>
          <p:cNvPr id="4" name="Picture 3">
            <a:extLst>
              <a:ext uri="{FF2B5EF4-FFF2-40B4-BE49-F238E27FC236}">
                <a16:creationId xmlns:a16="http://schemas.microsoft.com/office/drawing/2014/main" id="{96C3EEDF-E11B-B245-9660-BB01408B93B7}"/>
              </a:ext>
            </a:extLst>
          </p:cNvPr>
          <p:cNvPicPr>
            <a:picLocks noChangeAspect="1"/>
          </p:cNvPicPr>
          <p:nvPr/>
        </p:nvPicPr>
        <p:blipFill rotWithShape="1">
          <a:blip r:embed="rId4"/>
          <a:srcRect l="61760" t="1505" r="2137" b="58205"/>
          <a:stretch/>
        </p:blipFill>
        <p:spPr>
          <a:xfrm>
            <a:off x="8950569" y="3057454"/>
            <a:ext cx="3094893" cy="2763053"/>
          </a:xfrm>
          <a:prstGeom prst="rect">
            <a:avLst/>
          </a:prstGeom>
        </p:spPr>
      </p:pic>
    </p:spTree>
    <p:extLst>
      <p:ext uri="{BB962C8B-B14F-4D97-AF65-F5344CB8AC3E}">
        <p14:creationId xmlns:p14="http://schemas.microsoft.com/office/powerpoint/2010/main" val="22685320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664E2DE-D38D-F14D-9796-0A72AE059DB8}"/>
              </a:ext>
            </a:extLst>
          </p:cNvPr>
          <p:cNvSpPr txBox="1"/>
          <p:nvPr/>
        </p:nvSpPr>
        <p:spPr>
          <a:xfrm>
            <a:off x="188795" y="126124"/>
            <a:ext cx="6485894" cy="923330"/>
          </a:xfrm>
          <a:prstGeom prst="rect">
            <a:avLst/>
          </a:prstGeom>
          <a:noFill/>
          <a:ln w="19050">
            <a:noFill/>
          </a:ln>
        </p:spPr>
        <p:txBody>
          <a:bodyPr wrap="square" rtlCol="0">
            <a:spAutoFit/>
          </a:body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Not everything is true!</a:t>
            </a:r>
          </a:p>
        </p:txBody>
      </p:sp>
      <p:sp>
        <p:nvSpPr>
          <p:cNvPr id="8" name="TextBox 7">
            <a:extLst>
              <a:ext uri="{FF2B5EF4-FFF2-40B4-BE49-F238E27FC236}">
                <a16:creationId xmlns:a16="http://schemas.microsoft.com/office/drawing/2014/main" id="{105B2A0F-CF66-8C4A-A77E-7E13A9836B8B}"/>
              </a:ext>
            </a:extLst>
          </p:cNvPr>
          <p:cNvSpPr txBox="1"/>
          <p:nvPr/>
        </p:nvSpPr>
        <p:spPr>
          <a:xfrm>
            <a:off x="325741" y="1515469"/>
            <a:ext cx="6212003" cy="4462760"/>
          </a:xfrm>
          <a:prstGeom prst="rect">
            <a:avLst/>
          </a:prstGeom>
          <a:noFill/>
          <a:ln w="19050">
            <a:noFill/>
          </a:ln>
        </p:spPr>
        <p:txBody>
          <a:bodyPr wrap="square" rtlCol="0">
            <a:spAutoFit/>
          </a:bodyPr>
          <a:lstStyle/>
          <a:p>
            <a:r>
              <a:rPr lang="en-AU" sz="2400" dirty="0"/>
              <a:t>Anybody in the world can use the internet and make a website or post information somewhere. </a:t>
            </a:r>
          </a:p>
          <a:p>
            <a:endParaRPr lang="en-AU" sz="2400" b="1" i="1" dirty="0"/>
          </a:p>
          <a:p>
            <a:r>
              <a:rPr lang="en-AU" sz="2400" dirty="0"/>
              <a:t>Sometimes what is posted is not always the truth. You have to think carefully and critically and not assume something is true just because you read it or saw it online. </a:t>
            </a:r>
          </a:p>
          <a:p>
            <a:endParaRPr lang="en-AU" sz="2400" dirty="0"/>
          </a:p>
          <a:p>
            <a:r>
              <a:rPr lang="en-AU" sz="2400" b="1" i="1" dirty="0"/>
              <a:t>If you are not sure, talk to your trusted adult to check. </a:t>
            </a:r>
          </a:p>
          <a:p>
            <a:endParaRPr lang="en-AU" sz="2200" dirty="0"/>
          </a:p>
          <a:p>
            <a:endParaRPr lang="en-AU" sz="2200" dirty="0"/>
          </a:p>
        </p:txBody>
      </p:sp>
      <p:pic>
        <p:nvPicPr>
          <p:cNvPr id="4" name="Picture 3">
            <a:extLst>
              <a:ext uri="{FF2B5EF4-FFF2-40B4-BE49-F238E27FC236}">
                <a16:creationId xmlns:a16="http://schemas.microsoft.com/office/drawing/2014/main" id="{DFB21766-1B14-6341-8349-A85634A1364E}"/>
              </a:ext>
            </a:extLst>
          </p:cNvPr>
          <p:cNvPicPr>
            <a:picLocks noChangeAspect="1"/>
          </p:cNvPicPr>
          <p:nvPr/>
        </p:nvPicPr>
        <p:blipFill rotWithShape="1">
          <a:blip r:embed="rId3"/>
          <a:srcRect l="7196" t="55384" r="65726" b="4359"/>
          <a:stretch/>
        </p:blipFill>
        <p:spPr>
          <a:xfrm>
            <a:off x="7822472" y="1049454"/>
            <a:ext cx="3412304" cy="4058574"/>
          </a:xfrm>
          <a:prstGeom prst="rect">
            <a:avLst/>
          </a:prstGeom>
        </p:spPr>
      </p:pic>
    </p:spTree>
    <p:extLst>
      <p:ext uri="{BB962C8B-B14F-4D97-AF65-F5344CB8AC3E}">
        <p14:creationId xmlns:p14="http://schemas.microsoft.com/office/powerpoint/2010/main" val="21589550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664E2DE-D38D-F14D-9796-0A72AE059DB8}"/>
              </a:ext>
            </a:extLst>
          </p:cNvPr>
          <p:cNvSpPr txBox="1"/>
          <p:nvPr/>
        </p:nvSpPr>
        <p:spPr>
          <a:xfrm>
            <a:off x="503999" y="206477"/>
            <a:ext cx="4757162" cy="923330"/>
          </a:xfrm>
          <a:prstGeom prst="rect">
            <a:avLst/>
          </a:prstGeom>
          <a:noFill/>
          <a:ln w="19050">
            <a:noFill/>
          </a:ln>
        </p:spPr>
        <p:txBody>
          <a:bodyPr wrap="square" rtlCol="0">
            <a:spAutoFit/>
          </a:bodyPr>
          <a:lstStyle/>
          <a:p>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p>
        </p:txBody>
      </p:sp>
      <p:sp>
        <p:nvSpPr>
          <p:cNvPr id="8" name="TextBox 7">
            <a:extLst>
              <a:ext uri="{FF2B5EF4-FFF2-40B4-BE49-F238E27FC236}">
                <a16:creationId xmlns:a16="http://schemas.microsoft.com/office/drawing/2014/main" id="{105B2A0F-CF66-8C4A-A77E-7E13A9836B8B}"/>
              </a:ext>
            </a:extLst>
          </p:cNvPr>
          <p:cNvSpPr txBox="1"/>
          <p:nvPr/>
        </p:nvSpPr>
        <p:spPr>
          <a:xfrm>
            <a:off x="510642" y="1225542"/>
            <a:ext cx="5542841" cy="4832092"/>
          </a:xfrm>
          <a:prstGeom prst="rect">
            <a:avLst/>
          </a:prstGeom>
          <a:noFill/>
          <a:ln w="19050">
            <a:noFill/>
          </a:ln>
        </p:spPr>
        <p:txBody>
          <a:bodyPr wrap="square" rtlCol="0">
            <a:spAutoFit/>
          </a:bodyPr>
          <a:lstStyle/>
          <a:p>
            <a:r>
              <a:rPr lang="en-GB" sz="2800" dirty="0">
                <a:solidFill>
                  <a:prstClr val="black"/>
                </a:solidFill>
                <a:latin typeface="+mj-lt"/>
              </a:rPr>
              <a:t>Let’s play </a:t>
            </a:r>
            <a:r>
              <a:rPr lang="en-GB" sz="2800" b="1" dirty="0">
                <a:solidFill>
                  <a:prstClr val="black"/>
                </a:solidFill>
                <a:latin typeface="+mj-lt"/>
              </a:rPr>
              <a:t>‘Two Truths and a Lie’. </a:t>
            </a:r>
          </a:p>
          <a:p>
            <a:endParaRPr lang="en-GB" sz="2800" dirty="0">
              <a:solidFill>
                <a:prstClr val="black"/>
              </a:solidFill>
              <a:latin typeface="+mj-lt"/>
            </a:endParaRPr>
          </a:p>
          <a:p>
            <a:r>
              <a:rPr lang="en-GB" sz="2800" dirty="0">
                <a:solidFill>
                  <a:prstClr val="black"/>
                </a:solidFill>
                <a:latin typeface="+mj-lt"/>
              </a:rPr>
              <a:t>You must say two truths about yourself and one lie. </a:t>
            </a:r>
          </a:p>
          <a:p>
            <a:endParaRPr lang="en-GB" sz="2800" dirty="0">
              <a:solidFill>
                <a:prstClr val="black"/>
              </a:solidFill>
              <a:latin typeface="+mj-lt"/>
            </a:endParaRPr>
          </a:p>
          <a:p>
            <a:r>
              <a:rPr lang="en-GB" sz="2800" dirty="0">
                <a:solidFill>
                  <a:prstClr val="black"/>
                </a:solidFill>
                <a:latin typeface="+mj-lt"/>
              </a:rPr>
              <a:t>Everybody else has to work out which one is a lie. </a:t>
            </a:r>
          </a:p>
          <a:p>
            <a:endParaRPr lang="en-GB" sz="2800" dirty="0">
              <a:solidFill>
                <a:prstClr val="black"/>
              </a:solidFill>
              <a:latin typeface="+mj-lt"/>
            </a:endParaRPr>
          </a:p>
          <a:p>
            <a:r>
              <a:rPr lang="en-GB" sz="2800" b="1" i="1" dirty="0">
                <a:solidFill>
                  <a:prstClr val="black"/>
                </a:solidFill>
                <a:latin typeface="+mj-lt"/>
              </a:rPr>
              <a:t>How did you try and work out which one was a lie?</a:t>
            </a:r>
          </a:p>
          <a:p>
            <a:endParaRPr lang="en-GB" sz="2800" dirty="0">
              <a:solidFill>
                <a:prstClr val="black"/>
              </a:solidFill>
              <a:latin typeface="+mj-lt"/>
            </a:endParaRPr>
          </a:p>
        </p:txBody>
      </p:sp>
      <p:pic>
        <p:nvPicPr>
          <p:cNvPr id="5" name="Picture 4">
            <a:extLst>
              <a:ext uri="{FF2B5EF4-FFF2-40B4-BE49-F238E27FC236}">
                <a16:creationId xmlns:a16="http://schemas.microsoft.com/office/drawing/2014/main" id="{E8AFC384-725F-7449-A959-F9912D9DC595}"/>
              </a:ext>
            </a:extLst>
          </p:cNvPr>
          <p:cNvPicPr>
            <a:picLocks noChangeAspect="1"/>
          </p:cNvPicPr>
          <p:nvPr/>
        </p:nvPicPr>
        <p:blipFill>
          <a:blip r:embed="rId3"/>
          <a:stretch>
            <a:fillRect/>
          </a:stretch>
        </p:blipFill>
        <p:spPr>
          <a:xfrm>
            <a:off x="6053483" y="628508"/>
            <a:ext cx="5598258" cy="4798507"/>
          </a:xfrm>
          <a:prstGeom prst="rect">
            <a:avLst/>
          </a:prstGeom>
        </p:spPr>
      </p:pic>
    </p:spTree>
    <p:extLst>
      <p:ext uri="{BB962C8B-B14F-4D97-AF65-F5344CB8AC3E}">
        <p14:creationId xmlns:p14="http://schemas.microsoft.com/office/powerpoint/2010/main" val="19144116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664E2DE-D38D-F14D-9796-0A72AE059DB8}"/>
              </a:ext>
            </a:extLst>
          </p:cNvPr>
          <p:cNvSpPr txBox="1"/>
          <p:nvPr/>
        </p:nvSpPr>
        <p:spPr>
          <a:xfrm>
            <a:off x="503999" y="206477"/>
            <a:ext cx="4757162" cy="923330"/>
          </a:xfrm>
          <a:prstGeom prst="rect">
            <a:avLst/>
          </a:prstGeom>
          <a:noFill/>
          <a:ln w="19050">
            <a:noFill/>
          </a:ln>
        </p:spPr>
        <p:txBody>
          <a:bodyPr wrap="square" rtlCol="0">
            <a:spAutoFit/>
          </a:bodyPr>
          <a:lstStyle/>
          <a:p>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Class Activity:</a:t>
            </a:r>
          </a:p>
        </p:txBody>
      </p:sp>
      <p:sp>
        <p:nvSpPr>
          <p:cNvPr id="8" name="TextBox 7">
            <a:extLst>
              <a:ext uri="{FF2B5EF4-FFF2-40B4-BE49-F238E27FC236}">
                <a16:creationId xmlns:a16="http://schemas.microsoft.com/office/drawing/2014/main" id="{105B2A0F-CF66-8C4A-A77E-7E13A9836B8B}"/>
              </a:ext>
            </a:extLst>
          </p:cNvPr>
          <p:cNvSpPr txBox="1"/>
          <p:nvPr/>
        </p:nvSpPr>
        <p:spPr>
          <a:xfrm>
            <a:off x="510642" y="1225542"/>
            <a:ext cx="5542841" cy="3108543"/>
          </a:xfrm>
          <a:prstGeom prst="rect">
            <a:avLst/>
          </a:prstGeom>
          <a:noFill/>
          <a:ln w="19050">
            <a:noFill/>
          </a:ln>
        </p:spPr>
        <p:txBody>
          <a:bodyPr wrap="square" rtlCol="0">
            <a:spAutoFit/>
          </a:bodyPr>
          <a:lstStyle/>
          <a:p>
            <a:r>
              <a:rPr lang="en-GB" sz="2800" dirty="0">
                <a:solidFill>
                  <a:prstClr val="black"/>
                </a:solidFill>
                <a:latin typeface="+mj-lt"/>
              </a:rPr>
              <a:t>As a class read this story that is found on the internet. </a:t>
            </a:r>
          </a:p>
          <a:p>
            <a:endParaRPr lang="en-GB" sz="2800" dirty="0">
              <a:solidFill>
                <a:prstClr val="black"/>
              </a:solidFill>
              <a:latin typeface="+mj-lt"/>
            </a:endParaRPr>
          </a:p>
          <a:p>
            <a:r>
              <a:rPr lang="en-GB" sz="2800" b="1" i="1" dirty="0">
                <a:solidFill>
                  <a:prstClr val="black"/>
                </a:solidFill>
                <a:latin typeface="+mj-lt"/>
              </a:rPr>
              <a:t>Do you think this story is true? </a:t>
            </a:r>
          </a:p>
          <a:p>
            <a:endParaRPr lang="en-GB" sz="2800" dirty="0">
              <a:solidFill>
                <a:prstClr val="black"/>
              </a:solidFill>
              <a:latin typeface="+mj-lt"/>
            </a:endParaRPr>
          </a:p>
          <a:p>
            <a:r>
              <a:rPr lang="en-GB" sz="2800" dirty="0">
                <a:solidFill>
                  <a:prstClr val="black"/>
                </a:solidFill>
                <a:latin typeface="+mj-lt"/>
              </a:rPr>
              <a:t>Give reasons for your answer.</a:t>
            </a:r>
          </a:p>
          <a:p>
            <a:endParaRPr lang="en-GB" sz="2800" dirty="0">
              <a:solidFill>
                <a:prstClr val="black"/>
              </a:solidFill>
              <a:latin typeface="+mj-lt"/>
            </a:endParaRPr>
          </a:p>
        </p:txBody>
      </p:sp>
      <p:pic>
        <p:nvPicPr>
          <p:cNvPr id="2" name="Picture 1">
            <a:extLst>
              <a:ext uri="{FF2B5EF4-FFF2-40B4-BE49-F238E27FC236}">
                <a16:creationId xmlns:a16="http://schemas.microsoft.com/office/drawing/2014/main" id="{D17BF6B2-422F-4045-9DE4-0988C0E1D4EA}"/>
              </a:ext>
            </a:extLst>
          </p:cNvPr>
          <p:cNvPicPr>
            <a:picLocks noChangeAspect="1"/>
          </p:cNvPicPr>
          <p:nvPr/>
        </p:nvPicPr>
        <p:blipFill>
          <a:blip r:embed="rId3"/>
          <a:stretch>
            <a:fillRect/>
          </a:stretch>
        </p:blipFill>
        <p:spPr>
          <a:xfrm>
            <a:off x="6414847" y="574634"/>
            <a:ext cx="5450581" cy="4671927"/>
          </a:xfrm>
          <a:prstGeom prst="rect">
            <a:avLst/>
          </a:prstGeom>
        </p:spPr>
      </p:pic>
    </p:spTree>
    <p:extLst>
      <p:ext uri="{BB962C8B-B14F-4D97-AF65-F5344CB8AC3E}">
        <p14:creationId xmlns:p14="http://schemas.microsoft.com/office/powerpoint/2010/main" val="22261589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664E2DE-D38D-F14D-9796-0A72AE059DB8}"/>
              </a:ext>
            </a:extLst>
          </p:cNvPr>
          <p:cNvSpPr txBox="1"/>
          <p:nvPr/>
        </p:nvSpPr>
        <p:spPr>
          <a:xfrm>
            <a:off x="325336" y="206476"/>
            <a:ext cx="8867649" cy="769441"/>
          </a:xfrm>
          <a:prstGeom prst="rect">
            <a:avLst/>
          </a:prstGeom>
          <a:noFill/>
          <a:ln w="19050">
            <a:noFill/>
          </a:ln>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 should the children have done?</a:t>
            </a:r>
          </a:p>
        </p:txBody>
      </p:sp>
      <p:sp>
        <p:nvSpPr>
          <p:cNvPr id="8" name="TextBox 7">
            <a:extLst>
              <a:ext uri="{FF2B5EF4-FFF2-40B4-BE49-F238E27FC236}">
                <a16:creationId xmlns:a16="http://schemas.microsoft.com/office/drawing/2014/main" id="{105B2A0F-CF66-8C4A-A77E-7E13A9836B8B}"/>
              </a:ext>
            </a:extLst>
          </p:cNvPr>
          <p:cNvSpPr txBox="1"/>
          <p:nvPr/>
        </p:nvSpPr>
        <p:spPr>
          <a:xfrm>
            <a:off x="440937" y="1356847"/>
            <a:ext cx="5542841" cy="3785652"/>
          </a:xfrm>
          <a:prstGeom prst="rect">
            <a:avLst/>
          </a:prstGeom>
          <a:noFill/>
          <a:ln w="19050">
            <a:noFill/>
          </a:ln>
        </p:spPr>
        <p:txBody>
          <a:bodyPr wrap="square" rtlCol="0">
            <a:spAutoFit/>
          </a:bodyPr>
          <a:lstStyle/>
          <a:p>
            <a:r>
              <a:rPr lang="en-GB" sz="2800" dirty="0">
                <a:solidFill>
                  <a:prstClr val="black"/>
                </a:solidFill>
                <a:latin typeface="+mj-lt"/>
              </a:rPr>
              <a:t>In the story the children clicked on a link without realising it was a trick. </a:t>
            </a:r>
          </a:p>
          <a:p>
            <a:endParaRPr lang="en-GB" sz="2800" dirty="0">
              <a:solidFill>
                <a:prstClr val="black"/>
              </a:solidFill>
              <a:latin typeface="+mj-lt"/>
            </a:endParaRPr>
          </a:p>
          <a:p>
            <a:r>
              <a:rPr lang="en-GB" sz="2800" b="1" i="1" dirty="0">
                <a:solidFill>
                  <a:prstClr val="black"/>
                </a:solidFill>
                <a:latin typeface="+mj-lt"/>
              </a:rPr>
              <a:t>Why do you think the children clicked on the link? </a:t>
            </a:r>
          </a:p>
          <a:p>
            <a:endParaRPr lang="en-GB" sz="2800" b="1" i="1" dirty="0">
              <a:solidFill>
                <a:prstClr val="black"/>
              </a:solidFill>
              <a:latin typeface="+mj-lt"/>
            </a:endParaRPr>
          </a:p>
          <a:p>
            <a:r>
              <a:rPr lang="en-GB" sz="2800" b="1" i="1" dirty="0">
                <a:solidFill>
                  <a:prstClr val="black"/>
                </a:solidFill>
                <a:latin typeface="+mj-lt"/>
              </a:rPr>
              <a:t>What should they have done?</a:t>
            </a:r>
          </a:p>
          <a:p>
            <a:endParaRPr lang="en-GB" sz="2200" dirty="0">
              <a:solidFill>
                <a:prstClr val="black"/>
              </a:solidFill>
              <a:latin typeface="+mj-lt"/>
            </a:endParaRPr>
          </a:p>
          <a:p>
            <a:endParaRPr lang="en-GB" sz="2200" dirty="0">
              <a:solidFill>
                <a:prstClr val="black"/>
              </a:solidFill>
              <a:latin typeface="+mj-lt"/>
            </a:endParaRPr>
          </a:p>
        </p:txBody>
      </p:sp>
      <p:pic>
        <p:nvPicPr>
          <p:cNvPr id="7" name="Picture 6">
            <a:extLst>
              <a:ext uri="{FF2B5EF4-FFF2-40B4-BE49-F238E27FC236}">
                <a16:creationId xmlns:a16="http://schemas.microsoft.com/office/drawing/2014/main" id="{F2732894-D85B-4447-9896-6EDC5F4B4DF5}"/>
              </a:ext>
            </a:extLst>
          </p:cNvPr>
          <p:cNvPicPr>
            <a:picLocks noChangeAspect="1"/>
          </p:cNvPicPr>
          <p:nvPr/>
        </p:nvPicPr>
        <p:blipFill>
          <a:blip r:embed="rId3"/>
          <a:stretch>
            <a:fillRect/>
          </a:stretch>
        </p:blipFill>
        <p:spPr>
          <a:xfrm>
            <a:off x="7296550" y="1188682"/>
            <a:ext cx="3792869" cy="4686300"/>
          </a:xfrm>
          <a:prstGeom prst="rect">
            <a:avLst/>
          </a:prstGeom>
        </p:spPr>
      </p:pic>
    </p:spTree>
    <p:extLst>
      <p:ext uri="{BB962C8B-B14F-4D97-AF65-F5344CB8AC3E}">
        <p14:creationId xmlns:p14="http://schemas.microsoft.com/office/powerpoint/2010/main" val="32953867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4181858943"/>
              </p:ext>
            </p:extLst>
          </p:nvPr>
        </p:nvGraphicFramePr>
        <p:xfrm>
          <a:off x="210523" y="270934"/>
          <a:ext cx="3497878" cy="701040"/>
        </p:xfrm>
        <a:graphic>
          <a:graphicData uri="http://schemas.openxmlformats.org/drawingml/2006/table">
            <a:tbl>
              <a:tblPr/>
              <a:tblGrid>
                <a:gridCol w="3497878">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endParaRPr lang="en-GB" sz="36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210523" y="1171297"/>
            <a:ext cx="4077698" cy="3970318"/>
          </a:xfrm>
          <a:prstGeom prst="rect">
            <a:avLst/>
          </a:prstGeom>
          <a:noFill/>
          <a:ln w="19050">
            <a:noFill/>
          </a:ln>
        </p:spPr>
        <p:txBody>
          <a:bodyPr wrap="square" rtlCol="0">
            <a:spAutoFit/>
          </a:bodyPr>
          <a:lstStyle/>
          <a:p>
            <a:r>
              <a:rPr lang="en-GB" sz="2800" dirty="0">
                <a:solidFill>
                  <a:prstClr val="black"/>
                </a:solidFill>
                <a:latin typeface="+mj-lt"/>
              </a:rPr>
              <a:t>Complete the activity sheet about fake news online. </a:t>
            </a:r>
          </a:p>
          <a:p>
            <a:endParaRPr lang="en-GB" sz="2800" dirty="0">
              <a:solidFill>
                <a:prstClr val="black"/>
              </a:solidFill>
              <a:latin typeface="+mj-lt"/>
            </a:endParaRPr>
          </a:p>
          <a:p>
            <a:endParaRPr lang="en-GB" sz="2800" dirty="0">
              <a:solidFill>
                <a:prstClr val="black"/>
              </a:solidFill>
              <a:latin typeface="+mj-lt"/>
            </a:endParaRPr>
          </a:p>
          <a:p>
            <a:r>
              <a:rPr lang="en-GB" sz="2800" b="1" u="sng" dirty="0">
                <a:solidFill>
                  <a:prstClr val="black"/>
                </a:solidFill>
                <a:latin typeface="+mj-lt"/>
              </a:rPr>
              <a:t>Extension:</a:t>
            </a:r>
          </a:p>
          <a:p>
            <a:r>
              <a:rPr lang="en-GB" sz="2800" b="1" dirty="0">
                <a:solidFill>
                  <a:prstClr val="black"/>
                </a:solidFill>
                <a:latin typeface="+mj-lt"/>
              </a:rPr>
              <a:t>Design your own fake news pop up link on the template provided. </a:t>
            </a:r>
            <a:endParaRPr lang="en-GB" sz="2800" b="1" dirty="0">
              <a:solidFill>
                <a:prstClr val="black"/>
              </a:solidFill>
            </a:endParaRPr>
          </a:p>
        </p:txBody>
      </p:sp>
      <p:pic>
        <p:nvPicPr>
          <p:cNvPr id="2" name="Picture 1">
            <a:extLst>
              <a:ext uri="{FF2B5EF4-FFF2-40B4-BE49-F238E27FC236}">
                <a16:creationId xmlns:a16="http://schemas.microsoft.com/office/drawing/2014/main" id="{FA7C2BA8-4B6F-7949-8B4A-2ED6674FD5D7}"/>
              </a:ext>
            </a:extLst>
          </p:cNvPr>
          <p:cNvPicPr>
            <a:picLocks noChangeAspect="1"/>
          </p:cNvPicPr>
          <p:nvPr/>
        </p:nvPicPr>
        <p:blipFill>
          <a:blip r:embed="rId2"/>
          <a:stretch>
            <a:fillRect/>
          </a:stretch>
        </p:blipFill>
        <p:spPr>
          <a:xfrm>
            <a:off x="3708401" y="4470827"/>
            <a:ext cx="3026979" cy="2112352"/>
          </a:xfrm>
          <a:prstGeom prst="rect">
            <a:avLst/>
          </a:prstGeom>
          <a:ln>
            <a:noFill/>
          </a:ln>
          <a:effectLst>
            <a:outerShdw blurRad="292100" dist="139700" dir="2700000" algn="tl" rotWithShape="0">
              <a:srgbClr val="333333">
                <a:alpha val="65000"/>
              </a:srgbClr>
            </a:outerShdw>
          </a:effectLst>
        </p:spPr>
      </p:pic>
      <p:pic>
        <p:nvPicPr>
          <p:cNvPr id="3" name="Picture 2">
            <a:extLst>
              <a:ext uri="{FF2B5EF4-FFF2-40B4-BE49-F238E27FC236}">
                <a16:creationId xmlns:a16="http://schemas.microsoft.com/office/drawing/2014/main" id="{E2A956F4-9ACB-6A4C-8B44-6AB89656C9CC}"/>
              </a:ext>
            </a:extLst>
          </p:cNvPr>
          <p:cNvPicPr>
            <a:picLocks noChangeAspect="1"/>
          </p:cNvPicPr>
          <p:nvPr/>
        </p:nvPicPr>
        <p:blipFill>
          <a:blip r:embed="rId3"/>
          <a:stretch>
            <a:fillRect/>
          </a:stretch>
        </p:blipFill>
        <p:spPr>
          <a:xfrm>
            <a:off x="7556937" y="355091"/>
            <a:ext cx="3872699" cy="550613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505429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36381" y="1173133"/>
            <a:ext cx="9433560" cy="1815882"/>
          </a:xfrm>
          <a:prstGeom prst="rect">
            <a:avLst/>
          </a:prstGeom>
          <a:solidFill>
            <a:srgbClr val="FFCC99"/>
          </a:solid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AU" sz="2800" dirty="0">
                <a:latin typeface="+mj-lt"/>
              </a:rPr>
              <a:t>Should we believe everything we see on the internet?</a:t>
            </a:r>
          </a:p>
          <a:p>
            <a:endParaRPr lang="en-AU" sz="2800" dirty="0">
              <a:latin typeface="+mj-lt"/>
            </a:endParaRPr>
          </a:p>
          <a:p>
            <a:r>
              <a:rPr lang="en-AU" sz="2800" dirty="0">
                <a:latin typeface="+mj-lt"/>
              </a:rPr>
              <a:t>Should you click on unfamiliar links even if they are offering you a very good deal?</a:t>
            </a:r>
          </a:p>
        </p:txBody>
      </p:sp>
      <p:pic>
        <p:nvPicPr>
          <p:cNvPr id="13" name="Picture 1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14" name="TextBox 13"/>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2" name="TextBox 1">
            <a:extLst>
              <a:ext uri="{FF2B5EF4-FFF2-40B4-BE49-F238E27FC236}">
                <a16:creationId xmlns:a16="http://schemas.microsoft.com/office/drawing/2014/main" id="{9639AF20-A77D-3B42-8EB3-32DBD39AFD30}"/>
              </a:ext>
            </a:extLst>
          </p:cNvPr>
          <p:cNvSpPr txBox="1"/>
          <p:nvPr/>
        </p:nvSpPr>
        <p:spPr>
          <a:xfrm>
            <a:off x="1536381" y="4008259"/>
            <a:ext cx="9039603" cy="1200329"/>
          </a:xfrm>
          <a:prstGeom prst="rect">
            <a:avLst/>
          </a:prstGeom>
          <a:noFill/>
        </p:spPr>
        <p:txBody>
          <a:bodyPr wrap="square" rtlCol="0">
            <a:spAutoFit/>
          </a:bodyPr>
          <a:lstStyle/>
          <a:p>
            <a:pPr algn="ctr"/>
            <a:r>
              <a:rPr lang="en-US" sz="2400" dirty="0">
                <a:latin typeface="+mj-lt"/>
              </a:rPr>
              <a:t>#</a:t>
            </a:r>
            <a:r>
              <a:rPr lang="en-US" sz="2400" dirty="0" err="1">
                <a:latin typeface="+mj-lt"/>
              </a:rPr>
              <a:t>HomeAction</a:t>
            </a:r>
            <a:r>
              <a:rPr lang="en-US" sz="2400" dirty="0">
                <a:latin typeface="+mj-lt"/>
              </a:rPr>
              <a:t> </a:t>
            </a:r>
          </a:p>
          <a:p>
            <a:pPr algn="ctr"/>
            <a:r>
              <a:rPr lang="en-US" sz="2400" dirty="0">
                <a:latin typeface="+mj-lt"/>
              </a:rPr>
              <a:t>Discuss with your family how you can safely use the internet. Discuss what pop ups are and how you shouldn’t click on unfamiliar links. </a:t>
            </a:r>
          </a:p>
        </p:txBody>
      </p:sp>
      <p:pic>
        <p:nvPicPr>
          <p:cNvPr id="5" name="Picture 4">
            <a:extLst>
              <a:ext uri="{FF2B5EF4-FFF2-40B4-BE49-F238E27FC236}">
                <a16:creationId xmlns:a16="http://schemas.microsoft.com/office/drawing/2014/main" id="{4E64441E-7C18-AE4E-A907-16A7D45169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500" y="2863119"/>
            <a:ext cx="1745304" cy="1745304"/>
          </a:xfrm>
          <a:prstGeom prst="rect">
            <a:avLst/>
          </a:prstGeom>
        </p:spPr>
      </p:pic>
    </p:spTree>
    <p:extLst>
      <p:ext uri="{BB962C8B-B14F-4D97-AF65-F5344CB8AC3E}">
        <p14:creationId xmlns:p14="http://schemas.microsoft.com/office/powerpoint/2010/main" val="35561826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137915</TotalTime>
  <Words>567</Words>
  <Application>Microsoft Macintosh PowerPoint</Application>
  <PresentationFormat>Widescreen</PresentationFormat>
  <Paragraphs>76</Paragraphs>
  <Slides>10</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Retrospect</vt:lpstr>
      <vt:lpstr>PowerPoint Presentation</vt:lpstr>
      <vt:lpstr>Lesson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386</cp:revision>
  <dcterms:created xsi:type="dcterms:W3CDTF">2015-12-16T03:40:36Z</dcterms:created>
  <dcterms:modified xsi:type="dcterms:W3CDTF">2025-09-25T00:56:04Z</dcterms:modified>
</cp:coreProperties>
</file>